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3917">
            <a:off x="3980365" y="5273138"/>
            <a:ext cx="2016403" cy="1512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FFFFFF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1" name="TextBox 10"/>
          <p:cNvSpPr txBox="1"/>
          <p:nvPr/>
        </p:nvSpPr>
        <p:spPr>
          <a:xfrm>
            <a:off x="899592" y="105273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Формування </a:t>
            </a:r>
            <a:r>
              <a:rPr lang="uk-UA" sz="40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інвестиційного портфеля акцій пайового</a:t>
            </a:r>
          </a:p>
          <a:p>
            <a:pPr algn="ctr"/>
            <a:r>
              <a:rPr lang="uk-UA" sz="40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інвестиційного фонду</a:t>
            </a:r>
            <a:endParaRPr lang="ru-RU" sz="4000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2714192" cy="1916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FFFFFF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4" name="TextBox 13"/>
          <p:cNvSpPr txBox="1"/>
          <p:nvPr/>
        </p:nvSpPr>
        <p:spPr>
          <a:xfrm>
            <a:off x="5220072" y="3861048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Виконав студент групи ІС-71</a:t>
            </a:r>
          </a:p>
          <a:p>
            <a:pPr algn="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Юркевич Андрій Олегович</a:t>
            </a:r>
          </a:p>
          <a:p>
            <a:pPr algn="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Керівник проекту</a:t>
            </a:r>
          </a:p>
          <a:p>
            <a:pPr algn="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Жданова Олена Григорівна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2879">
            <a:off x="6979980" y="5530140"/>
            <a:ext cx="1224136" cy="1224136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36" name="Picture 12" descr="C:\Users\Андрей\Desktop\6608474-3d-men-around-a-yen-sign-isolated-over-a-white-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81115">
            <a:off x="8032224" y="-283384"/>
            <a:ext cx="1292493" cy="1207865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  <a:softEdge rad="3175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37" name="Picture 13" descr="C:\Users\Андрей\Desktop\6586344-3d-men-around-a-dollar-sign-isolat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60718">
            <a:off x="-81125" y="-136103"/>
            <a:ext cx="1167783" cy="113302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  <a:softEdge rad="3175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38" name="Picture 14" descr="C:\Users\Андрей\Desktop\6586233-3d-men-around-a-euro-sign-isolated-over-a-white-backgrou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952930">
            <a:off x="768482" y="2674052"/>
            <a:ext cx="1189124" cy="113957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  <a:softEdge rad="3175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39" name="Picture 15" descr="C:\Users\Андрей\Desktop\6511468-3d-men-around-a-pound-sign-isolated-over-a-white-backgrou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72064">
            <a:off x="4529865" y="2708035"/>
            <a:ext cx="1120385" cy="11988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95" endPos="92000" dist="101600" dir="5400000" sy="-100000" algn="bl" rotWithShape="0"/>
            <a:softEdge rad="3175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Задача полягає в знаходженні такого переліку підприємств, для якого величина мінімального очікуваного процентного прибутку була б максимально можливою. Отже, цільова функція моделі матиме такий вигляд: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  (1)</a:t>
            </a: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Математична постановка </a:t>
            </a:r>
            <a:endParaRPr lang="ru-R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163888" y="4365625"/>
          <a:ext cx="2863850" cy="723900"/>
        </p:xfrm>
        <a:graphic>
          <a:graphicData uri="http://schemas.openxmlformats.org/presentationml/2006/ole">
            <p:oleObj spid="_x0000_s7170" name="Формула" r:id="rId3" imgW="11556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Із врахування диверсифікації випливають наступні обмеження: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(2)</a:t>
            </a: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(3)</a:t>
            </a: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(4)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Задача (1)-(4) є задачею про призначення на вузькі місця.</a:t>
            </a: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Математична постановка </a:t>
            </a:r>
            <a:endParaRPr lang="ru-R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635896" y="2564904"/>
          <a:ext cx="1993593" cy="850923"/>
        </p:xfrm>
        <a:graphic>
          <a:graphicData uri="http://schemas.openxmlformats.org/presentationml/2006/ole">
            <p:oleObj spid="_x0000_s8194" name="Формула" r:id="rId3" imgW="1041120" imgH="4442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635896" y="3429000"/>
          <a:ext cx="2026179" cy="791840"/>
        </p:xfrm>
        <a:graphic>
          <a:graphicData uri="http://schemas.openxmlformats.org/presentationml/2006/ole">
            <p:oleObj spid="_x0000_s8195" name="Формула" r:id="rId4" imgW="1104840" imgH="43164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139953" y="4328372"/>
          <a:ext cx="936104" cy="494055"/>
        </p:xfrm>
        <a:graphic>
          <a:graphicData uri="http://schemas.openxmlformats.org/presentationml/2006/ole">
            <p:oleObj spid="_x0000_s8196" name="Формула" r:id="rId5" imgW="457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Алгоритм </a:t>
            </a:r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розвя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зання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488142" cy="497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Результат  </a:t>
            </a:r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алгоритма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105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09120"/>
            <a:ext cx="6105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14847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Початкова матриця: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0050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Кінцева матриця: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95736" y="1481328"/>
            <a:ext cx="6491064" cy="4525963"/>
          </a:xfrm>
        </p:spPr>
        <p:txBody>
          <a:bodyPr>
            <a:normAutofit fontScale="92500" lnSpcReduction="10000"/>
          </a:bodyPr>
          <a:lstStyle/>
          <a:p>
            <a:endParaRPr lang="uk-UA" sz="1600" dirty="0" smtClean="0"/>
          </a:p>
          <a:p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Завдання даного портфеля це отримання значного доходу при високому рівні ризику. Як правило в такому типі інвестиційного портфеля близько 70% коштів вкладені в акцій високодохідних та високо ризикованих підприємств.</a:t>
            </a:r>
          </a:p>
          <a:p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Найменш ризикований портфель який складається в основному з акцій компаній, що характеризуються хоча і невисокими, але стійкими темпами зростання курсової вартості. Як правило в такому </a:t>
            </a:r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типі інвестиційного </a:t>
            </a:r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портфеля близько 70% коштів вкладені в акцій низько дохідних та низько ризикованих підприємств.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Являє </a:t>
            </a:r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собою поєднання інвестиційних властивостей портфеля агресивного та консервативного типу. Як правило в такому типі інвестиційного портфеля кошти розподіляються рівномірно між високоприбутковими але високо ризикованими та низько прибутковими але низько ризикованими підприємствами.</a:t>
            </a:r>
          </a:p>
          <a:p>
            <a:endParaRPr lang="uk-UA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Види інвестиційного портфеля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651" name="Picture 3" descr="D:\KPI\Диплом\Проект\Картинки\dovuprav_profit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1152128" cy="1152128"/>
          </a:xfrm>
          <a:prstGeom prst="rect">
            <a:avLst/>
          </a:prstGeom>
          <a:noFill/>
        </p:spPr>
      </p:pic>
      <p:pic>
        <p:nvPicPr>
          <p:cNvPr id="27652" name="Picture 4" descr="D:\KPI\Диплом\Проект\Картинки\dovuprav_balance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25144"/>
            <a:ext cx="1152128" cy="1152128"/>
          </a:xfrm>
          <a:prstGeom prst="rect">
            <a:avLst/>
          </a:prstGeom>
          <a:noFill/>
        </p:spPr>
      </p:pic>
      <p:pic>
        <p:nvPicPr>
          <p:cNvPr id="27653" name="Picture 5" descr="D:\KPI\Диплом\Проект\Картинки\dovuprav_safe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Діаграма класів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249178" cy="50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Екранні форми програми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6394"/>
            <a:ext cx="4061607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534" y="1628800"/>
            <a:ext cx="407044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Екранні форми програми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799"/>
            <a:ext cx="4071635" cy="41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32448" cy="4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Досліджено можливі методи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розв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’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язання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даної задачі.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Створено програмний продукт який може використовуватись компаніями по управлінню активами як допоміжний засіб при формуванні інвестиційного портфеля акцій.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 подальшому планується більш глибоке дослідження даної сфери та пошук нових методів рішення задачі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Висновки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</a:rPr>
              <a:t>Дякую за </a:t>
            </a:r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</a:rPr>
              <a:t>увагу!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buNone/>
            </a:pPr>
            <a:r>
              <a:rPr lang="uk-UA" dirty="0" smtClean="0"/>
              <a:t>                                                     </a:t>
            </a:r>
            <a:r>
              <a:rPr lang="uk-UA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Введення в проблему</a:t>
            </a:r>
            <a:r>
              <a:rPr lang="uk-UA" dirty="0" smtClean="0"/>
              <a:t>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Пайові інвестиційні фонди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D:\KPI\Диплом\Проект\Картинки\1296207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1761888" cy="21417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Пайові інвестиційні фонди</a:t>
            </a:r>
            <a:endParaRPr lang="ru-RU" dirty="0"/>
          </a:p>
        </p:txBody>
      </p:sp>
      <p:pic>
        <p:nvPicPr>
          <p:cNvPr id="5" name="Picture 2" descr="D:\KPI\Диплом\Проект\Картинки\1296207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1440160" cy="175064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20515083">
            <a:off x="3028715" y="2620122"/>
            <a:ext cx="196436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556792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Введення в проблему</a:t>
            </a:r>
            <a:endParaRPr lang="ru-RU" dirty="0"/>
          </a:p>
        </p:txBody>
      </p:sp>
      <p:pic>
        <p:nvPicPr>
          <p:cNvPr id="2051" name="Picture 3" descr="D:\KPI\Диплом\Проект\Картинки\ba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Пайові інвестиційні фонди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556792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Введення в проблему</a:t>
            </a:r>
            <a:endParaRPr lang="ru-RU" dirty="0"/>
          </a:p>
        </p:txBody>
      </p:sp>
      <p:pic>
        <p:nvPicPr>
          <p:cNvPr id="5" name="Picture 2" descr="D:\KPI\Диплом\Проект\Картинки\1296207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1440160" cy="175064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20700000">
            <a:off x="3028715" y="2620122"/>
            <a:ext cx="196436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KPI\Диплом\Проект\Картинки\ba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1512168" cy="1512168"/>
          </a:xfrm>
          <a:prstGeom prst="rect">
            <a:avLst/>
          </a:prstGeom>
          <a:noFill/>
        </p:spPr>
      </p:pic>
      <p:pic>
        <p:nvPicPr>
          <p:cNvPr id="3074" name="Picture 2" descr="D:\KPI\Диплом\Проект\Картинки\bus_handsh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1872208" cy="1397971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900000">
            <a:off x="3026436" y="4349227"/>
            <a:ext cx="196436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Прогнози тенденції росту </a:t>
            </a:r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ПІФів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D:\KPI\Диплом\Проект\Картинки\3501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24736" cy="4370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Призначення: інформаційна підтримка процесу створення оптимального інвестиційного портфеля акцій. </a:t>
            </a:r>
          </a:p>
          <a:p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Ціль: підвищення ефективності роботи компанії по управлінню активами в створенні і підтримці пайових інвестиційних фондів.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sz="4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Призначення та цілі</a:t>
            </a: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облік підприємств, акції яких можуть утворювати інвестиційний портфель;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облік інвесторів, які вирішили вкласти кошти в пайовий інвестиційний фонд;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облік договорів, які укладаються між інвесторами та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КУА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визначення оптимального списку підприємств, акції яких будуть формувати портфель;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розподіл коштів між акціями які входять в інвестиційний портфель;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побудова звітів.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Задачі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Діаграма варіантів використання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408712" cy="51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– кількість галузей виробництва, які були обрані експертами; </a:t>
            </a:r>
            <a:endParaRPr lang="en-US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dirty="0" smtClean="0"/>
              <a:t>m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кількість груп ризику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smtClean="0"/>
              <a:t>(m ≤ n);</a:t>
            </a:r>
          </a:p>
          <a:p>
            <a:r>
              <a:rPr lang="en-US" dirty="0" smtClean="0"/>
              <a:t>     -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змінна, рівна</a:t>
            </a:r>
            <a:r>
              <a:rPr lang="uk-UA" dirty="0" smtClean="0"/>
              <a:t> 1,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якщо група підприємств з </a:t>
            </a:r>
            <a:r>
              <a:rPr lang="en-US" dirty="0" err="1" smtClean="0"/>
              <a:t>i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-ї галузі виробництва вибрана з </a:t>
            </a:r>
            <a:r>
              <a:rPr lang="en-US" dirty="0" smtClean="0"/>
              <a:t>j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-ї групи ризику і рівна </a:t>
            </a:r>
            <a:r>
              <a:rPr lang="uk-UA" dirty="0" smtClean="0"/>
              <a:t>0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 протилежному випадку;</a:t>
            </a:r>
            <a:endParaRPr lang="en-US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uk-UA" dirty="0" smtClean="0"/>
              <a:t>    -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очікуваний процентний прибуток акцій з групи підприємств </a:t>
            </a:r>
            <a:r>
              <a:rPr lang="en-US" dirty="0" err="1" smtClean="0"/>
              <a:t>i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-ї галузі та </a:t>
            </a:r>
            <a:r>
              <a:rPr lang="en-US" dirty="0" smtClean="0"/>
              <a:t>j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-ї групи ризику</a:t>
            </a:r>
            <a:r>
              <a:rPr lang="en-US" dirty="0" smtClean="0"/>
              <a:t> (         ,          )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;</a:t>
            </a:r>
            <a:endParaRPr lang="en-US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Математична постановка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27584" y="2708920"/>
          <a:ext cx="571269" cy="723607"/>
        </p:xfrm>
        <a:graphic>
          <a:graphicData uri="http://schemas.openxmlformats.org/presentationml/2006/ole">
            <p:oleObj spid="_x0000_s6146" name="Формула" r:id="rId3" imgW="190440" imgH="2412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55576" y="4293096"/>
          <a:ext cx="610173" cy="828092"/>
        </p:xfrm>
        <a:graphic>
          <a:graphicData uri="http://schemas.openxmlformats.org/presentationml/2006/ole">
            <p:oleObj spid="_x0000_s6147" name="Формула" r:id="rId4" imgW="177480" imgH="24120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339753" y="5298480"/>
          <a:ext cx="1008112" cy="532059"/>
        </p:xfrm>
        <a:graphic>
          <a:graphicData uri="http://schemas.openxmlformats.org/presentationml/2006/ole">
            <p:oleObj spid="_x0000_s6149" name="Формула" r:id="rId5" imgW="457200" imgH="24120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419872" y="5301208"/>
          <a:ext cx="1080120" cy="488626"/>
        </p:xfrm>
        <a:graphic>
          <a:graphicData uri="http://schemas.openxmlformats.org/presentationml/2006/ole">
            <p:oleObj spid="_x0000_s6150" name="Формула" r:id="rId6" imgW="5331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3986</TotalTime>
  <Words>457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Открытая</vt:lpstr>
      <vt:lpstr>Формула</vt:lpstr>
      <vt:lpstr>Слайд 1</vt:lpstr>
      <vt:lpstr>Пайові інвестиційні фонди</vt:lpstr>
      <vt:lpstr>Пайові інвестиційні фонди</vt:lpstr>
      <vt:lpstr>Пайові інвестиційні фонди</vt:lpstr>
      <vt:lpstr>Прогнози тенденції росту ПІФів</vt:lpstr>
      <vt:lpstr>Призначення та цілі</vt:lpstr>
      <vt:lpstr>Задачі</vt:lpstr>
      <vt:lpstr>Діаграма варіантів використання</vt:lpstr>
      <vt:lpstr>Математична постановка </vt:lpstr>
      <vt:lpstr>Математична постановка </vt:lpstr>
      <vt:lpstr>Математична постановка </vt:lpstr>
      <vt:lpstr>Алгоритм розвя’зання</vt:lpstr>
      <vt:lpstr>Результат  алгоритма</vt:lpstr>
      <vt:lpstr>Види інвестиційного портфеля</vt:lpstr>
      <vt:lpstr>Діаграма класів</vt:lpstr>
      <vt:lpstr>Екранні форми програми</vt:lpstr>
      <vt:lpstr>Екранні форми програми</vt:lpstr>
      <vt:lpstr>Висновки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ПК</cp:lastModifiedBy>
  <cp:revision>51</cp:revision>
  <dcterms:created xsi:type="dcterms:W3CDTF">2011-06-14T11:34:32Z</dcterms:created>
  <dcterms:modified xsi:type="dcterms:W3CDTF">2011-06-21T06:11:21Z</dcterms:modified>
</cp:coreProperties>
</file>